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0" r:id="rId6"/>
    <p:sldId id="275" r:id="rId7"/>
    <p:sldId id="280" r:id="rId8"/>
    <p:sldId id="273" r:id="rId9"/>
    <p:sldId id="268" r:id="rId10"/>
    <p:sldId id="274" r:id="rId11"/>
    <p:sldId id="271" r:id="rId12"/>
    <p:sldId id="272" r:id="rId13"/>
    <p:sldId id="279" r:id="rId14"/>
    <p:sldId id="277" r:id="rId15"/>
    <p:sldId id="278" r:id="rId16"/>
    <p:sldId id="262" r:id="rId17"/>
    <p:sldId id="276" r:id="rId18"/>
    <p:sldId id="263" r:id="rId19"/>
    <p:sldId id="264" r:id="rId20"/>
    <p:sldId id="265" r:id="rId21"/>
    <p:sldId id="266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72" autoAdjust="0"/>
  </p:normalViewPr>
  <p:slideViewPr>
    <p:cSldViewPr snapToGrid="0" snapToObjects="1">
      <p:cViewPr>
        <p:scale>
          <a:sx n="100" d="100"/>
          <a:sy n="100" d="100"/>
        </p:scale>
        <p:origin x="3468" y="9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SU\Desktop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Лист1!$A$3</c:f>
              <c:strCache>
                <c:ptCount val="1"/>
                <c:pt idx="0">
                  <c:v>Скорость на 1 запрос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Лист1!$B$2:$U$2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Лист1!$B$3:$U$3</c:f>
              <c:numCache>
                <c:formatCode>General</c:formatCode>
                <c:ptCount val="20"/>
                <c:pt idx="0">
                  <c:v>24.8</c:v>
                </c:pt>
                <c:pt idx="1">
                  <c:v>12.5</c:v>
                </c:pt>
                <c:pt idx="2">
                  <c:v>14.6</c:v>
                </c:pt>
                <c:pt idx="3">
                  <c:v>12.4</c:v>
                </c:pt>
                <c:pt idx="4">
                  <c:v>28</c:v>
                </c:pt>
                <c:pt idx="5">
                  <c:v>17.3</c:v>
                </c:pt>
                <c:pt idx="6">
                  <c:v>11.9</c:v>
                </c:pt>
                <c:pt idx="7">
                  <c:v>15.5</c:v>
                </c:pt>
                <c:pt idx="8">
                  <c:v>12.2</c:v>
                </c:pt>
                <c:pt idx="9">
                  <c:v>15</c:v>
                </c:pt>
                <c:pt idx="10">
                  <c:v>13.4</c:v>
                </c:pt>
                <c:pt idx="11">
                  <c:v>12.5</c:v>
                </c:pt>
                <c:pt idx="12">
                  <c:v>13.8</c:v>
                </c:pt>
                <c:pt idx="13">
                  <c:v>10.5</c:v>
                </c:pt>
                <c:pt idx="14">
                  <c:v>18.600000000000001</c:v>
                </c:pt>
                <c:pt idx="15">
                  <c:v>15.3</c:v>
                </c:pt>
                <c:pt idx="16">
                  <c:v>18.100000000000001</c:v>
                </c:pt>
                <c:pt idx="17">
                  <c:v>14.2</c:v>
                </c:pt>
                <c:pt idx="18">
                  <c:v>10.3</c:v>
                </c:pt>
                <c:pt idx="19">
                  <c:v>11.1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064-46A1-8F72-F5EB471717E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526325632"/>
        <c:axId val="1524335808"/>
      </c:scatterChart>
      <c:valAx>
        <c:axId val="1526325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Порядковый</a:t>
                </a:r>
                <a:r>
                  <a:rPr lang="ru-RU" baseline="0"/>
                  <a:t> номер запроса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4335808"/>
        <c:crosses val="autoZero"/>
        <c:crossBetween val="midCat"/>
      </c:valAx>
      <c:valAx>
        <c:axId val="152433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 обработки запроса, сек.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6325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61E79-626D-4962-935F-054DE70E321E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FF4B-8218-4C7E-8CCF-FFB023AC16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22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2FF4B-8218-4C7E-8CCF-FFB023AC16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57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g.ru/2024/11/13/anna-kuznecova-nazvala-chislo-nezriachih-grazhdan-prozhivaiushchih-v-rossii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8B5C729-530C-B613-2CBE-24C40537EAC1}"/>
              </a:ext>
            </a:extLst>
          </p:cNvPr>
          <p:cNvSpPr/>
          <p:nvPr/>
        </p:nvSpPr>
        <p:spPr>
          <a:xfrm>
            <a:off x="4965290" y="5314349"/>
            <a:ext cx="3716088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Выполнил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u-RU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Руденький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Александр Олегович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26C538E-F7F8-29FB-D88B-F8C603C9D513}"/>
              </a:ext>
            </a:extLst>
          </p:cNvPr>
          <p:cNvGrpSpPr/>
          <p:nvPr/>
        </p:nvGrpSpPr>
        <p:grpSpPr>
          <a:xfrm>
            <a:off x="2428384" y="2151321"/>
            <a:ext cx="4809803" cy="1354740"/>
            <a:chOff x="2428384" y="2151321"/>
            <a:chExt cx="4809803" cy="1354740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6CF4FDC-0CEC-79C6-F9C1-DBC503D3A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1553" t="24688" b="28827"/>
            <a:stretch/>
          </p:blipFill>
          <p:spPr>
            <a:xfrm>
              <a:off x="3600528" y="2151321"/>
              <a:ext cx="3637659" cy="1354740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9F9603F7-1EDA-FD88-5A51-11FB0F742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8384" y="2613537"/>
              <a:ext cx="1249575" cy="4770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6210" y="3173668"/>
            <a:ext cx="6292797" cy="790491"/>
          </a:xfrm>
        </p:spPr>
        <p:txBody>
          <a:bodyPr>
            <a:normAutofit/>
          </a:bodyPr>
          <a:lstStyle/>
          <a:p>
            <a:r>
              <a:rPr lang="en-US" sz="2000" dirty="0"/>
              <a:t>“</a:t>
            </a:r>
            <a:r>
              <a:rPr lang="ru-RU" sz="2000" dirty="0"/>
              <a:t>AI-гид</a:t>
            </a:r>
            <a:r>
              <a:rPr lang="en-US" sz="2000" dirty="0"/>
              <a:t>”</a:t>
            </a:r>
            <a:r>
              <a:rPr lang="ru-RU" sz="2000" dirty="0"/>
              <a:t> для людей с нарушениями зрения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E29E10-FC3C-2CB3-7B23-89153562BD1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Тесты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E1CAC-404D-20E9-5B3D-F6335E72C7C9}"/>
              </a:ext>
            </a:extLst>
          </p:cNvPr>
          <p:cNvSpPr txBox="1"/>
          <p:nvPr/>
        </p:nvSpPr>
        <p:spPr>
          <a:xfrm>
            <a:off x="3947713" y="1264941"/>
            <a:ext cx="47644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</a:p>
          <a:p>
            <a:pPr>
              <a:defRPr/>
            </a:pPr>
            <a:r>
              <a:rPr lang="ru-RU" sz="1400" dirty="0"/>
              <a:t>На фотографии изображена парковочная зона, вымощенная плиткой. Плитки чередуются в двух цветах: темно-серый и желтый. Два автомобиля припаркованы бок о бок.  Один - белый, а другой - черный.  На заднем плане виднеется полосатый лес с деревьями, вероятно, в весеннем периоде.  На переднем плане, рядом с одной из машин, находится небольшой </a:t>
            </a:r>
            <a:r>
              <a:rPr lang="ru-RU" sz="1400" dirty="0">
                <a:highlight>
                  <a:srgbClr val="FF0000"/>
                </a:highlight>
              </a:rPr>
              <a:t>оранжевый почтовый ящик</a:t>
            </a:r>
            <a:r>
              <a:rPr lang="ru-RU" sz="1400" dirty="0"/>
              <a:t>.  Небо пасмурное, с небольшими облаками. В целом, это типичная городская парковка в переменчивую погоду.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		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5DE9A7-8B45-F9D1-FDB7-D0A5A513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03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0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E16AE2-06F9-7917-8AA2-96627AFB2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4F33D0-3318-8E5D-3A94-D852FB97D45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Тесты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79F6-F983-6618-DD90-EA45D8C7838B}"/>
              </a:ext>
            </a:extLst>
          </p:cNvPr>
          <p:cNvSpPr txBox="1"/>
          <p:nvPr/>
        </p:nvSpPr>
        <p:spPr>
          <a:xfrm>
            <a:off x="4220763" y="1264941"/>
            <a:ext cx="4764487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</a:p>
          <a:p>
            <a:pPr>
              <a:defRPr/>
            </a:pPr>
            <a:r>
              <a:rPr lang="ru-RU" sz="1400" dirty="0"/>
              <a:t>На фотографии изображена ночная улица. Видна тёмная дорога, по которой </a:t>
            </a:r>
            <a:r>
              <a:rPr lang="ru-RU" sz="1400" dirty="0">
                <a:highlight>
                  <a:srgbClr val="FFFF00"/>
                </a:highlight>
              </a:rPr>
              <a:t>видны следы от автомобилей</a:t>
            </a:r>
            <a:r>
              <a:rPr lang="ru-RU" sz="1400" dirty="0"/>
              <a:t>. Рядом с дорогой – бетонная стена, по которой свисают серые сучковатые ветви деревьев. На заднем плане – силуэты зданий, освещенных фонарями. Видно несколько машин, стоящих на улице. Общее впечатление – суровая зимняя ночь в городе.  В целом, на фото ощущается тишина и холод.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		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582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352595-7A49-B2B5-DE0C-BD566CB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0397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7E684-5846-6F04-AB2D-63AE92FB4D44}"/>
              </a:ext>
            </a:extLst>
          </p:cNvPr>
          <p:cNvSpPr txBox="1"/>
          <p:nvPr/>
        </p:nvSpPr>
        <p:spPr>
          <a:xfrm>
            <a:off x="3833413" y="1518941"/>
            <a:ext cx="476448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</a:p>
          <a:p>
            <a:pPr>
              <a:defRPr/>
            </a:pPr>
            <a:r>
              <a:rPr lang="ru-RU" sz="1400" dirty="0"/>
              <a:t>На изображении видна стена, обшитая синей пластиковой панелью, на которой висят черные крестовины </a:t>
            </a:r>
            <a:r>
              <a:rPr lang="ru-RU" sz="1400" dirty="0">
                <a:highlight>
                  <a:srgbClr val="FFFF00"/>
                </a:highlight>
              </a:rPr>
              <a:t>автомобильных</a:t>
            </a:r>
            <a:r>
              <a:rPr lang="ru-RU" sz="1400" dirty="0"/>
              <a:t> сидений.  Крестовины выглядят довольно прочными, с металлическими элементами и, вероятно, предназначены для ремонта или замены сидений. Рядом с крестовинами прикреплены небольшие таблички с ценами, но они частично перекрыты другими крестовинами.  В целом, это выглядит как секция в </a:t>
            </a:r>
            <a:r>
              <a:rPr lang="ru-RU" sz="1400" dirty="0">
                <a:highlight>
                  <a:srgbClr val="FFFF00"/>
                </a:highlight>
              </a:rPr>
              <a:t>автомагазине</a:t>
            </a:r>
            <a:r>
              <a:rPr lang="ru-RU" sz="1400" dirty="0"/>
              <a:t>, где продаются запасные части для </a:t>
            </a:r>
            <a:r>
              <a:rPr lang="ru-RU" sz="1400" dirty="0">
                <a:highlight>
                  <a:srgbClr val="FFFF00"/>
                </a:highlight>
              </a:rPr>
              <a:t>автомобильных</a:t>
            </a:r>
            <a:r>
              <a:rPr lang="ru-RU" sz="1400" dirty="0"/>
              <a:t> сидений.</a:t>
            </a:r>
          </a:p>
          <a:p>
            <a:pPr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		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08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7E684-5846-6F04-AB2D-63AE92FB4D44}"/>
              </a:ext>
            </a:extLst>
          </p:cNvPr>
          <p:cNvSpPr txBox="1"/>
          <p:nvPr/>
        </p:nvSpPr>
        <p:spPr>
          <a:xfrm>
            <a:off x="4031167" y="1166494"/>
            <a:ext cx="4555272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</a:p>
          <a:p>
            <a:pPr>
              <a:defRPr/>
            </a:pPr>
            <a:r>
              <a:rPr lang="ru-RU" sz="1400" dirty="0"/>
              <a:t>На снимке запечатлен роскошный вестибюль, скорее всего, в одном из московских торговых центров или универмагов. С высоты птичьего полета открывается вид на многоуровневое пространство, украшенное к празднику.</a:t>
            </a:r>
          </a:p>
          <a:p>
            <a:pPr>
              <a:defRPr/>
            </a:pPr>
            <a:endParaRPr lang="ru-RU" sz="1400" dirty="0"/>
          </a:p>
          <a:p>
            <a:pPr>
              <a:defRPr/>
            </a:pPr>
            <a:r>
              <a:rPr lang="ru-RU" sz="1400" dirty="0"/>
              <a:t>Слева, в длинном аркатурном проёме, витрина бренда </a:t>
            </a:r>
            <a:r>
              <a:rPr lang="ru-RU" sz="1400" dirty="0" err="1">
                <a:highlight>
                  <a:srgbClr val="00FF00"/>
                </a:highlight>
              </a:rPr>
              <a:t>Loewe</a:t>
            </a:r>
            <a:r>
              <a:rPr lang="ru-RU" sz="1400" dirty="0"/>
              <a:t>.  На первом уровне, за центральным стеклянным куполом, расположен огромный многоуровневый декор в стиле новогодней сказки:  огромные снежинки, </a:t>
            </a:r>
            <a:r>
              <a:rPr lang="ru-RU" sz="1400" dirty="0">
                <a:highlight>
                  <a:srgbClr val="FF0000"/>
                </a:highlight>
              </a:rPr>
              <a:t>фигуры оленей, лебедей,  шары ярких цветов,  фигурки животных в костюмах</a:t>
            </a:r>
            <a:r>
              <a:rPr lang="ru-RU" sz="1400" dirty="0"/>
              <a:t>. Всё это нарядно украшено гирляндами и свечами.</a:t>
            </a:r>
          </a:p>
          <a:p>
            <a:pPr>
              <a:defRPr/>
            </a:pPr>
            <a:endParaRPr lang="ru-RU" sz="1400" dirty="0"/>
          </a:p>
          <a:p>
            <a:pPr>
              <a:defRPr/>
            </a:pPr>
            <a:r>
              <a:rPr lang="ru-RU" sz="1400" dirty="0"/>
              <a:t>На заднем плане, по обеим сторонам,  с </a:t>
            </a:r>
            <a:r>
              <a:rPr lang="ru-RU" sz="1400" dirty="0">
                <a:highlight>
                  <a:srgbClr val="FFFF00"/>
                </a:highlight>
              </a:rPr>
              <a:t>колоннадами</a:t>
            </a:r>
            <a:r>
              <a:rPr lang="ru-RU" sz="1400" dirty="0"/>
              <a:t>, просматриваются витрины магазинов.  На первом уровне, у ограды,  можно разглядеть  спланированные композиции с украшениями.  В целом, пространство выглядит очень просторно, светло и торжественно.  Общее впечатление - элегантность, роскошь и праздничное настроение.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		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BF0B41-83B5-2A7F-BE5D-A8C99238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0" y="1518941"/>
            <a:ext cx="3649424" cy="243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7E684-5846-6F04-AB2D-63AE92FB4D44}"/>
              </a:ext>
            </a:extLst>
          </p:cNvPr>
          <p:cNvSpPr txBox="1"/>
          <p:nvPr/>
        </p:nvSpPr>
        <p:spPr>
          <a:xfrm>
            <a:off x="4839629" y="1518941"/>
            <a:ext cx="375827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</a:p>
          <a:p>
            <a:pPr>
              <a:defRPr/>
            </a:pPr>
            <a:r>
              <a:rPr lang="ru-RU" sz="1400" dirty="0"/>
              <a:t>На фотографии изображена </a:t>
            </a:r>
            <a:r>
              <a:rPr lang="ru-RU" sz="1400" dirty="0">
                <a:highlight>
                  <a:srgbClr val="FF0000"/>
                </a:highlight>
              </a:rPr>
              <a:t>компьютерная лаборатория</a:t>
            </a:r>
            <a:r>
              <a:rPr lang="ru-RU" sz="1400" dirty="0"/>
              <a:t> </a:t>
            </a:r>
            <a:r>
              <a:rPr lang="ru-RU" sz="1400" dirty="0">
                <a:highlight>
                  <a:srgbClr val="FFFF00"/>
                </a:highlight>
              </a:rPr>
              <a:t>в школе</a:t>
            </a:r>
            <a:r>
              <a:rPr lang="ru-RU" sz="1400" dirty="0"/>
              <a:t>. В кадре видно группу учеников, сидящих </a:t>
            </a:r>
            <a:r>
              <a:rPr lang="ru-RU" sz="1400" dirty="0">
                <a:highlight>
                  <a:srgbClr val="FF0000"/>
                </a:highlight>
              </a:rPr>
              <a:t>за компьютерами</a:t>
            </a:r>
            <a:r>
              <a:rPr lang="ru-RU" sz="1400" dirty="0"/>
              <a:t>. Один из учеников, </a:t>
            </a:r>
            <a:r>
              <a:rPr lang="ru-RU" sz="1400" dirty="0">
                <a:highlight>
                  <a:srgbClr val="FF0000"/>
                </a:highlight>
              </a:rPr>
              <a:t>мальчик</a:t>
            </a:r>
            <a:r>
              <a:rPr lang="ru-RU" sz="1400" dirty="0"/>
              <a:t> </a:t>
            </a:r>
            <a:r>
              <a:rPr lang="ru-RU" sz="1400" dirty="0">
                <a:highlight>
                  <a:srgbClr val="FFFF00"/>
                </a:highlight>
              </a:rPr>
              <a:t>в черном спортивном костюме</a:t>
            </a:r>
            <a:r>
              <a:rPr lang="ru-RU" sz="1400" dirty="0"/>
              <a:t>, стоит и, кажется, объясняет что-то одноклассникам. Рядом с ним стоит учитель, </a:t>
            </a:r>
            <a:r>
              <a:rPr lang="ru-RU" sz="1400" dirty="0">
                <a:highlight>
                  <a:srgbClr val="FF0000"/>
                </a:highlight>
              </a:rPr>
              <a:t>женщина в белой блузке</a:t>
            </a:r>
            <a:r>
              <a:rPr lang="ru-RU" sz="1400" dirty="0"/>
              <a:t>. На доске написан какой-то текст или уравнение.  На заднем плане видны шкафы, </a:t>
            </a:r>
            <a:r>
              <a:rPr lang="ru-RU" sz="1400" dirty="0">
                <a:highlight>
                  <a:srgbClr val="FF0000"/>
                </a:highlight>
              </a:rPr>
              <a:t>учебники</a:t>
            </a:r>
            <a:r>
              <a:rPr lang="ru-RU" sz="1400" dirty="0"/>
              <a:t>, и на столе лежит новогодний предмет - елочная игрушка.  В целом, атмосфера на снимке создает впечатление урока или занятий в </a:t>
            </a:r>
            <a:r>
              <a:rPr lang="ru-RU" sz="1400" dirty="0">
                <a:highlight>
                  <a:srgbClr val="FF0000"/>
                </a:highlight>
              </a:rPr>
              <a:t>компьютерной лаборатории</a:t>
            </a:r>
            <a:r>
              <a:rPr lang="ru-RU" sz="1400" dirty="0"/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>
              <a:defRPr/>
            </a:pPr>
            <a:endParaRPr lang="ru-RU" sz="140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62C69D-D18A-AB2B-8B81-BD0D2AE7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3" y="1417638"/>
            <a:ext cx="4347118" cy="32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5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7E684-5846-6F04-AB2D-63AE92FB4D44}"/>
              </a:ext>
            </a:extLst>
          </p:cNvPr>
          <p:cNvSpPr txBox="1"/>
          <p:nvPr/>
        </p:nvSpPr>
        <p:spPr>
          <a:xfrm>
            <a:off x="4839629" y="1518941"/>
            <a:ext cx="3758271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</a:p>
          <a:p>
            <a:pPr>
              <a:defRPr/>
            </a:pPr>
            <a:r>
              <a:rPr lang="ru-RU" sz="1400" dirty="0"/>
              <a:t>На фотографии изображен ночной вид на оживленный город. Вдалеке, на горизонте, виднеются высокие многоэтажные здания, освещенные яркими огнями.  Огни создают эффектные световые пятна и отражения на мокром асфальте, вероятно, от прошедшего дождя.</a:t>
            </a:r>
          </a:p>
          <a:p>
            <a:pPr>
              <a:defRPr/>
            </a:pPr>
            <a:endParaRPr lang="ru-RU" sz="1400" dirty="0"/>
          </a:p>
          <a:p>
            <a:pPr>
              <a:defRPr/>
            </a:pPr>
            <a:r>
              <a:rPr lang="ru-RU" sz="1400" dirty="0"/>
              <a:t>В центре кадра </a:t>
            </a:r>
            <a:r>
              <a:rPr lang="ru-RU" sz="1400" dirty="0">
                <a:highlight>
                  <a:srgbClr val="FF0000"/>
                </a:highlight>
              </a:rPr>
              <a:t>протекает река или канал, по которому, возможно, плывут небольшие лодки или баржи</a:t>
            </a:r>
            <a:r>
              <a:rPr lang="ru-RU" sz="1400" dirty="0"/>
              <a:t>. На переднем плане виднеется стеклянная, почти </a:t>
            </a:r>
            <a:r>
              <a:rPr lang="ru-RU" sz="1400" dirty="0">
                <a:highlight>
                  <a:srgbClr val="FFFF00"/>
                </a:highlight>
              </a:rPr>
              <a:t>сферическая конструкция </a:t>
            </a:r>
            <a:r>
              <a:rPr lang="ru-RU" sz="1400" dirty="0"/>
              <a:t>- это, скорее всего, какая-то </a:t>
            </a:r>
            <a:r>
              <a:rPr lang="ru-RU" sz="1400" dirty="0">
                <a:highlight>
                  <a:srgbClr val="FF0000"/>
                </a:highlight>
              </a:rPr>
              <a:t>автозаправочная станция или пункт технического обслуживания</a:t>
            </a:r>
            <a:r>
              <a:rPr lang="ru-RU" sz="1400" dirty="0"/>
              <a:t>.</a:t>
            </a:r>
          </a:p>
          <a:p>
            <a:pPr>
              <a:defRPr/>
            </a:pPr>
            <a:endParaRPr lang="ru-RU" sz="1400" dirty="0"/>
          </a:p>
          <a:p>
            <a:pPr>
              <a:defRPr/>
            </a:pPr>
            <a:r>
              <a:rPr lang="ru-RU" sz="1400" dirty="0"/>
              <a:t>В целом, атмосфера ночного города, наполненного огнями и движением.  Есть ощущение оживленности и суеты.</a:t>
            </a:r>
            <a:endParaRPr lang="ru-RU" sz="140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BBB53C-241F-C8EE-12CF-84AE5660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7966"/>
            <a:ext cx="3458060" cy="46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Производительность</a:t>
            </a:r>
            <a:endParaRPr dirty="0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6583F06F-3F44-466F-A119-DAACB009D6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919948"/>
              </p:ext>
            </p:extLst>
          </p:nvPr>
        </p:nvGraphicFramePr>
        <p:xfrm>
          <a:off x="623546" y="1518435"/>
          <a:ext cx="7896907" cy="4523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31D8C1F-A362-EDBE-A6F1-5807AF1D3EAD}"/>
              </a:ext>
            </a:extLst>
          </p:cNvPr>
          <p:cNvSpPr txBox="1"/>
          <p:nvPr/>
        </p:nvSpPr>
        <p:spPr>
          <a:xfrm>
            <a:off x="1014760" y="6064922"/>
            <a:ext cx="585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Nvidia RTX 2070 (8Gb)</a:t>
            </a:r>
            <a:r>
              <a:rPr lang="ru-RU" dirty="0"/>
              <a:t>, </a:t>
            </a:r>
            <a:r>
              <a:rPr lang="en-US" dirty="0"/>
              <a:t>intel core i3-1115G4</a:t>
            </a: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затрат</a:t>
            </a:r>
            <a:endParaRPr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62D574C-C021-8786-1E44-A255F2680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57656"/>
              </p:ext>
            </p:extLst>
          </p:nvPr>
        </p:nvGraphicFramePr>
        <p:xfrm>
          <a:off x="457200" y="1502605"/>
          <a:ext cx="8229600" cy="2651760"/>
        </p:xfrm>
        <a:graphic>
          <a:graphicData uri="http://schemas.openxmlformats.org/drawingml/2006/table">
            <a:tbl>
              <a:tblPr/>
              <a:tblGrid>
                <a:gridCol w="3005328">
                  <a:extLst>
                    <a:ext uri="{9D8B030D-6E8A-4147-A177-3AD203B41FA5}">
                      <a16:colId xmlns:a16="http://schemas.microsoft.com/office/drawing/2014/main" val="2356973925"/>
                    </a:ext>
                  </a:extLst>
                </a:gridCol>
                <a:gridCol w="2474976">
                  <a:extLst>
                    <a:ext uri="{9D8B030D-6E8A-4147-A177-3AD203B41FA5}">
                      <a16:colId xmlns:a16="http://schemas.microsoft.com/office/drawing/2014/main" val="4278339702"/>
                    </a:ext>
                  </a:extLst>
                </a:gridCol>
                <a:gridCol w="2749296">
                  <a:extLst>
                    <a:ext uri="{9D8B030D-6E8A-4147-A177-3AD203B41FA5}">
                      <a16:colId xmlns:a16="http://schemas.microsoft.com/office/drawing/2014/main" val="41305491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/>
                        <a:t>Вариант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Стадия тестирования (3 года, руб.)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Долгосрочная перспектива (3 года, руб.)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19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Облако (</a:t>
                      </a:r>
                      <a:r>
                        <a:rPr lang="en-US" dirty="0">
                          <a:effectLst/>
                        </a:rPr>
                        <a:t>A100, on-demand)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11 715 440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117 154 402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13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Облако (</a:t>
                      </a:r>
                      <a:r>
                        <a:rPr lang="en-US">
                          <a:effectLst/>
                        </a:rPr>
                        <a:t>A100, spot, 50%)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5 857 720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58 577 200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314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Собственное оборудование (</a:t>
                      </a:r>
                      <a:r>
                        <a:rPr lang="en-US">
                          <a:effectLst/>
                        </a:rPr>
                        <a:t>RTX 4090)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effectLst/>
                      </a:endParaRPr>
                    </a:p>
                    <a:p>
                      <a:r>
                        <a:rPr lang="ru-RU" dirty="0">
                          <a:effectLst/>
                        </a:rPr>
                        <a:t>5 113 882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47 729 571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8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Собственное оборудование (</a:t>
                      </a:r>
                      <a:r>
                        <a:rPr lang="en-US">
                          <a:effectLst/>
                        </a:rPr>
                        <a:t>A100)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18 509 844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4 109 148 545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0653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22377EE-9A1A-75B5-9EF5-0993775DDDFC}"/>
              </a:ext>
            </a:extLst>
          </p:cNvPr>
          <p:cNvSpPr txBox="1"/>
          <p:nvPr/>
        </p:nvSpPr>
        <p:spPr>
          <a:xfrm>
            <a:off x="457200" y="4555176"/>
            <a:ext cx="839419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MVP-стадия: Использовать облако (Yandex </a:t>
            </a:r>
            <a:r>
              <a:rPr lang="ru-RU" sz="1400" dirty="0" err="1"/>
              <a:t>Cloud</a:t>
            </a:r>
            <a:r>
              <a:rPr lang="ru-RU" sz="1400" dirty="0"/>
              <a:t> или </a:t>
            </a:r>
            <a:r>
              <a:rPr lang="ru-RU" sz="1400" dirty="0" err="1"/>
              <a:t>SberCloud</a:t>
            </a:r>
            <a:r>
              <a:rPr lang="ru-RU" sz="1400" dirty="0"/>
              <a:t>), начиная с нескольких экземпляров A100, с возможным использованием спотовых экземпляров для экономии. Это минимизирует начальные затраты и позволяет сосредоточиться на разработке.</a:t>
            </a:r>
          </a:p>
          <a:p>
            <a:endParaRPr lang="ru-RU" sz="1400" dirty="0"/>
          </a:p>
          <a:p>
            <a:r>
              <a:rPr lang="ru-RU" sz="1400" dirty="0"/>
              <a:t>Долгосрочная перспектива: При росте до 5000 пользователей продолжать использовать облако или рассмотреть покупку оборудования с RTX 4090 (</a:t>
            </a:r>
            <a:r>
              <a:rPr lang="en-US" sz="1400" dirty="0"/>
              <a:t>47 729 571 </a:t>
            </a:r>
            <a:r>
              <a:rPr lang="ru-RU" sz="1400" dirty="0"/>
              <a:t>рублей</a:t>
            </a:r>
            <a:r>
              <a:rPr lang="en-US" sz="1400" dirty="0"/>
              <a:t> </a:t>
            </a:r>
            <a:r>
              <a:rPr lang="ru-RU" sz="1400" dirty="0"/>
              <a:t>за 3 года против </a:t>
            </a:r>
            <a:r>
              <a:rPr lang="en-US" sz="1400" dirty="0"/>
              <a:t>58 577 200</a:t>
            </a:r>
            <a:r>
              <a:rPr lang="ru-RU" sz="1400" dirty="0"/>
              <a:t> рублей</a:t>
            </a:r>
            <a:r>
              <a:rPr lang="en-US" sz="1400" dirty="0"/>
              <a:t> </a:t>
            </a:r>
            <a:r>
              <a:rPr lang="ru-RU" sz="1400" dirty="0"/>
              <a:t>в облаке), если проект стабилен и есть средства на начальные вложения.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155166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Юридическая</a:t>
            </a:r>
            <a:r>
              <a:rPr dirty="0"/>
              <a:t> </a:t>
            </a:r>
            <a:r>
              <a:rPr dirty="0" err="1"/>
              <a:t>безопасность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FCDB88-D269-13DE-3ECB-5B7783649F77}"/>
              </a:ext>
            </a:extLst>
          </p:cNvPr>
          <p:cNvSpPr txBox="1"/>
          <p:nvPr/>
        </p:nvSpPr>
        <p:spPr>
          <a:xfrm>
            <a:off x="457200" y="1383265"/>
            <a:ext cx="8229600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ru-RU" sz="1050" dirty="0"/>
              <a:t>Определение роли оператора персональных данных</a:t>
            </a:r>
            <a:br>
              <a:rPr lang="en-US" sz="1050" dirty="0"/>
            </a:br>
            <a:r>
              <a:rPr lang="ru-RU" sz="1050" dirty="0"/>
              <a:t>Официально признать себя оператором </a:t>
            </a:r>
            <a:r>
              <a:rPr lang="ru-RU" sz="1050" dirty="0" err="1"/>
              <a:t>ПДн</a:t>
            </a:r>
            <a:r>
              <a:rPr lang="ru-RU" sz="1050" dirty="0"/>
              <a:t>.</a:t>
            </a:r>
            <a:r>
              <a:rPr lang="en-US" sz="1050" dirty="0"/>
              <a:t> </a:t>
            </a:r>
            <a:r>
              <a:rPr lang="ru-RU" sz="1050" dirty="0"/>
              <a:t>Назначить ответственное лицо за организацию обработки </a:t>
            </a:r>
            <a:r>
              <a:rPr lang="ru-RU" sz="1050" dirty="0" err="1"/>
              <a:t>ПДн</a:t>
            </a:r>
            <a:r>
              <a:rPr lang="ru-RU" sz="1050" dirty="0"/>
              <a:t> (статья 22.1 закона).</a:t>
            </a:r>
            <a:endParaRPr lang="en-US" sz="1050" dirty="0"/>
          </a:p>
          <a:p>
            <a:pPr marL="228600" indent="-228600">
              <a:buAutoNum type="arabicPeriod"/>
            </a:pPr>
            <a:r>
              <a:rPr lang="ru-RU" sz="1050" dirty="0"/>
              <a:t>Получение согласия на обработку персональных данных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ru-RU" sz="1050" dirty="0"/>
              <a:t>Разработать форму согласия в приложении (голосовую или текстовую).</a:t>
            </a:r>
            <a:r>
              <a:rPr lang="en-US" sz="1050" dirty="0"/>
              <a:t> </a:t>
            </a:r>
            <a:r>
              <a:rPr lang="ru-RU" sz="1050" dirty="0"/>
              <a:t>Включить в пользовательское соглашение описание целей, объема и сроков обработки данных.</a:t>
            </a:r>
            <a:r>
              <a:rPr lang="en-US" sz="1050" dirty="0"/>
              <a:t> </a:t>
            </a:r>
            <a:r>
              <a:rPr lang="ru-RU" sz="1050" dirty="0"/>
              <a:t>Предоставить возможность отозвать согласие в любой момент (статья 9).</a:t>
            </a:r>
            <a:endParaRPr lang="en-US" sz="1050" dirty="0"/>
          </a:p>
          <a:p>
            <a:pPr marL="228600" indent="-228600">
              <a:buAutoNum type="arabicPeriod"/>
            </a:pPr>
            <a:r>
              <a:rPr lang="ru-RU" sz="1050" dirty="0"/>
              <a:t>Уведомление Роскомнадзора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ru-RU" sz="1050" dirty="0"/>
              <a:t>Подготовить уведомление (форма доступна на сайте Роскомнадзора).</a:t>
            </a:r>
            <a:r>
              <a:rPr lang="en-US" sz="1050" dirty="0"/>
              <a:t> </a:t>
            </a:r>
            <a:r>
              <a:rPr lang="ru-RU" sz="1050" dirty="0"/>
              <a:t>Указать:</a:t>
            </a:r>
            <a:r>
              <a:rPr lang="en-US" sz="1050" dirty="0"/>
              <a:t> </a:t>
            </a:r>
            <a:r>
              <a:rPr lang="ru-RU" sz="1050" dirty="0"/>
              <a:t>Название и адрес оператора</a:t>
            </a:r>
            <a:r>
              <a:rPr lang="en-US" sz="1050" dirty="0"/>
              <a:t>, </a:t>
            </a:r>
            <a:r>
              <a:rPr lang="ru-RU" sz="1050" dirty="0"/>
              <a:t>Цели обработки (например, "генерация </a:t>
            </a:r>
            <a:r>
              <a:rPr lang="ru-RU" sz="1050" dirty="0" err="1"/>
              <a:t>аудиоописаний</a:t>
            </a:r>
            <a:r>
              <a:rPr lang="ru-RU" sz="1050" dirty="0"/>
              <a:t> изображений")</a:t>
            </a:r>
            <a:r>
              <a:rPr lang="en-US" sz="1050" dirty="0"/>
              <a:t>, </a:t>
            </a:r>
            <a:r>
              <a:rPr lang="ru-RU" sz="1050" dirty="0"/>
              <a:t>Категории </a:t>
            </a:r>
            <a:r>
              <a:rPr lang="ru-RU" sz="1050" dirty="0" err="1"/>
              <a:t>ПДн</a:t>
            </a:r>
            <a:r>
              <a:rPr lang="ru-RU" sz="1050" dirty="0"/>
              <a:t> (например, "фотографии, идентификаторы устройства")</a:t>
            </a:r>
            <a:r>
              <a:rPr lang="en-US" sz="1050" dirty="0"/>
              <a:t>, </a:t>
            </a:r>
            <a:r>
              <a:rPr lang="ru-RU" sz="1050" dirty="0"/>
              <a:t>Меры защиты данных.</a:t>
            </a:r>
            <a:r>
              <a:rPr lang="en-US" sz="1050" dirty="0"/>
              <a:t> </a:t>
            </a:r>
            <a:r>
              <a:rPr lang="ru-RU" sz="1050" dirty="0"/>
              <a:t>Срок обработки и хранения</a:t>
            </a:r>
            <a:r>
              <a:rPr lang="en-US" sz="1050" dirty="0"/>
              <a:t>. </a:t>
            </a:r>
            <a:r>
              <a:rPr lang="ru-RU" sz="1050" dirty="0"/>
              <a:t>Подать уведомление через сайт Роскомнадзора или письменно.</a:t>
            </a:r>
            <a:endParaRPr lang="en-US" sz="1050" dirty="0"/>
          </a:p>
          <a:p>
            <a:pPr marL="228600" indent="-228600">
              <a:buAutoNum type="arabicPeriod"/>
            </a:pPr>
            <a:r>
              <a:rPr lang="ru-RU" sz="1050" dirty="0"/>
              <a:t>Локализация данных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ru-RU" sz="1050" dirty="0"/>
              <a:t>Использовать серверы или облачные сервисы с дата-центрами в РФ (например, Yandex </a:t>
            </a:r>
            <a:r>
              <a:rPr lang="ru-RU" sz="1050" dirty="0" err="1"/>
              <a:t>Cloud</a:t>
            </a:r>
            <a:r>
              <a:rPr lang="ru-RU" sz="1050" dirty="0"/>
              <a:t>, </a:t>
            </a:r>
            <a:r>
              <a:rPr lang="ru-RU" sz="1050" dirty="0" err="1"/>
              <a:t>SberCloud</a:t>
            </a:r>
            <a:r>
              <a:rPr lang="ru-RU" sz="1050" dirty="0"/>
              <a:t>, VK </a:t>
            </a:r>
            <a:r>
              <a:rPr lang="ru-RU" sz="1050" dirty="0" err="1"/>
              <a:t>Cloud</a:t>
            </a:r>
            <a:r>
              <a:rPr lang="ru-RU" sz="1050" dirty="0"/>
              <a:t>).</a:t>
            </a:r>
            <a:r>
              <a:rPr lang="en-US" sz="1050" dirty="0"/>
              <a:t> </a:t>
            </a:r>
            <a:r>
              <a:rPr lang="ru-RU" sz="1050" dirty="0"/>
              <a:t>Убедиться, что данные не передаются за пределы России без согласия пользователя или иных законных оснований (например, для выполнения международного договора).</a:t>
            </a:r>
            <a:endParaRPr lang="en-US" sz="1050" dirty="0"/>
          </a:p>
          <a:p>
            <a:pPr marL="228600" indent="-228600">
              <a:buAutoNum type="arabicPeriod"/>
            </a:pPr>
            <a:r>
              <a:rPr lang="ru-RU" sz="1050" dirty="0"/>
              <a:t>Обеспечение безопасности данных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ru-RU" sz="1050" dirty="0"/>
              <a:t>Разработать и утвердить внутренний документ — "Положение об обработке персональных данных".</a:t>
            </a:r>
            <a:r>
              <a:rPr lang="en-US" sz="1050" dirty="0"/>
              <a:t> </a:t>
            </a:r>
            <a:r>
              <a:rPr lang="ru-RU" sz="1050" dirty="0"/>
              <a:t>Внедрить технические меры:</a:t>
            </a:r>
            <a:r>
              <a:rPr lang="en-US" sz="1050" dirty="0"/>
              <a:t> </a:t>
            </a:r>
            <a:r>
              <a:rPr lang="ru-RU" sz="1050" dirty="0"/>
              <a:t>Шифрование данных при передаче (TLS/SSL) и хранении (AES-256)</a:t>
            </a:r>
            <a:r>
              <a:rPr lang="en-US" sz="1050" dirty="0"/>
              <a:t>, </a:t>
            </a:r>
            <a:r>
              <a:rPr lang="ru-RU" sz="1050" dirty="0"/>
              <a:t>Контроль доступа (авторизация, ограничение прав)</a:t>
            </a:r>
            <a:r>
              <a:rPr lang="en-US" sz="1050" dirty="0"/>
              <a:t>, </a:t>
            </a:r>
            <a:r>
              <a:rPr lang="ru-RU" sz="1050" dirty="0"/>
              <a:t>Регулярное обновление ПО и устранение уязвимостей.</a:t>
            </a:r>
            <a:r>
              <a:rPr lang="en-US" sz="1050" dirty="0"/>
              <a:t> </a:t>
            </a:r>
            <a:r>
              <a:rPr lang="ru-RU" sz="1050" dirty="0"/>
              <a:t>Провести оценку рисков утечки данных и разработать план реагирования.</a:t>
            </a:r>
            <a:r>
              <a:rPr lang="en-US" sz="1050" dirty="0"/>
              <a:t> </a:t>
            </a:r>
            <a:r>
              <a:rPr lang="ru-RU" sz="1050" dirty="0"/>
              <a:t>В случае утечки уведомить Роскомнадзор в течение 24 часов и субъектов данных в течение 72 часов (в соответствии с проектами поправок 2023 года).</a:t>
            </a:r>
            <a:endParaRPr lang="en-US" sz="1050" dirty="0"/>
          </a:p>
          <a:p>
            <a:pPr marL="228600" indent="-228600">
              <a:buAutoNum type="arabicPeriod"/>
            </a:pPr>
            <a:r>
              <a:rPr lang="ru-RU" sz="1050" dirty="0"/>
              <a:t>Уточнение целей и объема обработки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ru-RU" sz="1050" dirty="0"/>
              <a:t>Четко прописать в документации, что данные используются только для генерации </a:t>
            </a:r>
            <a:r>
              <a:rPr lang="ru-RU" sz="1050" dirty="0" err="1"/>
              <a:t>аудиоописаний</a:t>
            </a:r>
            <a:r>
              <a:rPr lang="ru-RU" sz="1050" dirty="0"/>
              <a:t>.</a:t>
            </a:r>
            <a:r>
              <a:rPr lang="en-US" sz="1050" dirty="0"/>
              <a:t> </a:t>
            </a:r>
            <a:r>
              <a:rPr lang="ru-RU" sz="1050" dirty="0"/>
              <a:t>Не хранить изображения дольше, чем необходимо (например, удалять после обработки, если это возможно).</a:t>
            </a:r>
            <a:r>
              <a:rPr lang="en-US" sz="1050" dirty="0"/>
              <a:t> </a:t>
            </a:r>
            <a:r>
              <a:rPr lang="ru-RU" sz="1050" dirty="0"/>
              <a:t>Минимизировать сбор данных (например, не требовать лишнюю информацию, такую как геолокация, если она не нужна).</a:t>
            </a:r>
            <a:endParaRPr lang="en-US" sz="1050" dirty="0"/>
          </a:p>
          <a:p>
            <a:pPr marL="228600" indent="-228600">
              <a:buAutoNum type="arabicPeriod"/>
            </a:pPr>
            <a:r>
              <a:rPr lang="ru-RU" sz="1050" dirty="0"/>
              <a:t>Права субъектов данных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ru-RU" sz="1050" dirty="0"/>
              <a:t>Создать механизм в приложении для запроса пользователем информации о его данных (например, через голосовой интерфейс).Обеспечить возможность удаления данных по запросу пользователя.</a:t>
            </a:r>
            <a:r>
              <a:rPr lang="en-US" sz="1050" dirty="0"/>
              <a:t> </a:t>
            </a:r>
            <a:r>
              <a:rPr lang="ru-RU" sz="1050" dirty="0"/>
              <a:t>Ответить на запросы в течение 10 рабочих дней (с 1 марта 2023 года, ранее было 30 дней).</a:t>
            </a:r>
            <a:endParaRPr lang="en-US" sz="1050" dirty="0"/>
          </a:p>
          <a:p>
            <a:pPr marL="228600" indent="-228600">
              <a:buAutoNum type="arabicPeriod"/>
            </a:pPr>
            <a:r>
              <a:rPr lang="ru-RU" sz="1050" dirty="0"/>
              <a:t>Уничтожение данных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ru-RU" sz="1050" dirty="0"/>
              <a:t>Установить сроки хранения данных (например, "до завершения обработки запроса" или "1 месяц").Реализовать процедуру безопасного удаления (например, перезапись данных).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Социальный эффект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52800"/>
          </a:xfrm>
        </p:spPr>
        <p:txBody>
          <a:bodyPr/>
          <a:lstStyle/>
          <a:p>
            <a:pPr algn="just">
              <a:defRPr sz="2400">
                <a:solidFill>
                  <a:srgbClr val="1E1E1E"/>
                </a:solidFill>
              </a:defRPr>
            </a:pPr>
            <a:r>
              <a:rPr dirty="0" err="1"/>
              <a:t>Улучшение</a:t>
            </a:r>
            <a:r>
              <a:rPr dirty="0"/>
              <a:t> </a:t>
            </a:r>
            <a:r>
              <a:rPr dirty="0" err="1"/>
              <a:t>качества</a:t>
            </a:r>
            <a:r>
              <a:rPr dirty="0"/>
              <a:t> </a:t>
            </a:r>
            <a:r>
              <a:rPr dirty="0" err="1"/>
              <a:t>жизни</a:t>
            </a:r>
            <a:r>
              <a:rPr dirty="0"/>
              <a:t> </a:t>
            </a:r>
            <a:r>
              <a:rPr lang="ru-RU" dirty="0"/>
              <a:t>для людей с нарушениями зрения</a:t>
            </a:r>
            <a:r>
              <a:rPr dirty="0"/>
              <a:t>.</a:t>
            </a:r>
          </a:p>
          <a:p>
            <a:pPr algn="just">
              <a:defRPr sz="2400">
                <a:solidFill>
                  <a:srgbClr val="1E1E1E"/>
                </a:solidFill>
              </a:defRPr>
            </a:pPr>
            <a:r>
              <a:rPr dirty="0" err="1"/>
              <a:t>Доступ</a:t>
            </a:r>
            <a:r>
              <a:rPr dirty="0"/>
              <a:t> к </a:t>
            </a:r>
            <a:r>
              <a:rPr dirty="0" err="1"/>
              <a:t>городской</a:t>
            </a:r>
            <a:r>
              <a:rPr dirty="0"/>
              <a:t> </a:t>
            </a:r>
            <a:r>
              <a:rPr dirty="0" err="1"/>
              <a:t>инфраструктуре</a:t>
            </a:r>
            <a:r>
              <a:rPr dirty="0"/>
              <a:t>, </a:t>
            </a:r>
            <a:r>
              <a:rPr dirty="0" err="1"/>
              <a:t>транспорту</a:t>
            </a:r>
            <a:r>
              <a:rPr dirty="0"/>
              <a:t> и </a:t>
            </a:r>
            <a:r>
              <a:rPr dirty="0" err="1"/>
              <a:t>навигации</a:t>
            </a:r>
            <a:r>
              <a:rPr dirty="0"/>
              <a:t>.</a:t>
            </a:r>
          </a:p>
          <a:p>
            <a:pPr algn="just">
              <a:defRPr sz="2400">
                <a:solidFill>
                  <a:srgbClr val="1E1E1E"/>
                </a:solidFill>
              </a:defRPr>
            </a:pPr>
            <a:r>
              <a:rPr dirty="0" err="1"/>
              <a:t>Инклюзивная</a:t>
            </a:r>
            <a:r>
              <a:rPr dirty="0"/>
              <a:t> </a:t>
            </a:r>
            <a:r>
              <a:rPr dirty="0" err="1"/>
              <a:t>цифровая</a:t>
            </a:r>
            <a:r>
              <a:rPr dirty="0"/>
              <a:t> </a:t>
            </a:r>
            <a:r>
              <a:rPr dirty="0" err="1"/>
              <a:t>среда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Проблема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400">
                <a:solidFill>
                  <a:srgbClr val="1E1E1E"/>
                </a:solidFill>
              </a:defRPr>
            </a:pPr>
            <a:r>
              <a:rPr dirty="0" err="1"/>
              <a:t>Более</a:t>
            </a:r>
            <a:r>
              <a:rPr dirty="0"/>
              <a:t> </a:t>
            </a:r>
            <a:r>
              <a:rPr lang="en-US" dirty="0"/>
              <a:t>450 000* </a:t>
            </a:r>
            <a:r>
              <a:rPr dirty="0" err="1"/>
              <a:t>людей</a:t>
            </a:r>
            <a:r>
              <a:rPr dirty="0"/>
              <a:t> </a:t>
            </a:r>
            <a:r>
              <a:rPr lang="ru-RU" dirty="0"/>
              <a:t>инвалидов по зрению в России</a:t>
            </a:r>
            <a:r>
              <a:rPr lang="en-US" dirty="0"/>
              <a:t> </a:t>
            </a:r>
            <a:r>
              <a:rPr dirty="0" err="1"/>
              <a:t>испытывают</a:t>
            </a:r>
            <a:r>
              <a:rPr dirty="0"/>
              <a:t> </a:t>
            </a:r>
            <a:r>
              <a:rPr dirty="0" err="1"/>
              <a:t>трудности</a:t>
            </a:r>
            <a:r>
              <a:rPr dirty="0"/>
              <a:t> с </a:t>
            </a:r>
            <a:r>
              <a:rPr dirty="0" err="1"/>
              <a:t>ориентацией</a:t>
            </a:r>
            <a:r>
              <a:rPr dirty="0"/>
              <a:t> в </a:t>
            </a:r>
            <a:r>
              <a:rPr dirty="0" err="1"/>
              <a:t>пространстве</a:t>
            </a:r>
            <a:r>
              <a:rPr dirty="0"/>
              <a:t>.</a:t>
            </a:r>
          </a:p>
          <a:p>
            <a:pPr>
              <a:defRPr sz="2400">
                <a:solidFill>
                  <a:srgbClr val="1E1E1E"/>
                </a:solidFill>
              </a:defRPr>
            </a:pPr>
            <a:r>
              <a:rPr lang="ru-RU" dirty="0"/>
              <a:t>Существующие</a:t>
            </a:r>
            <a:r>
              <a:rPr dirty="0"/>
              <a:t> </a:t>
            </a:r>
            <a:r>
              <a:rPr dirty="0" err="1"/>
              <a:t>решения</a:t>
            </a:r>
            <a:r>
              <a:rPr dirty="0"/>
              <a:t> </a:t>
            </a:r>
            <a:r>
              <a:rPr dirty="0" err="1"/>
              <a:t>либо</a:t>
            </a:r>
            <a:r>
              <a:rPr dirty="0"/>
              <a:t> </a:t>
            </a:r>
            <a:r>
              <a:rPr dirty="0" err="1"/>
              <a:t>слишком</a:t>
            </a:r>
            <a:r>
              <a:rPr dirty="0"/>
              <a:t> </a:t>
            </a:r>
            <a:r>
              <a:rPr dirty="0" err="1"/>
              <a:t>дороги</a:t>
            </a:r>
            <a:r>
              <a:rPr dirty="0"/>
              <a:t>, </a:t>
            </a:r>
            <a:r>
              <a:rPr dirty="0" err="1"/>
              <a:t>либо</a:t>
            </a:r>
            <a:r>
              <a:rPr dirty="0"/>
              <a:t> </a:t>
            </a:r>
            <a:r>
              <a:rPr dirty="0" err="1"/>
              <a:t>малоэффективны</a:t>
            </a:r>
            <a:r>
              <a:rPr dirty="0"/>
              <a:t>.</a:t>
            </a:r>
          </a:p>
          <a:p>
            <a:pPr>
              <a:defRPr sz="2400">
                <a:solidFill>
                  <a:srgbClr val="1E1E1E"/>
                </a:solidFill>
              </a:defRPr>
            </a:pPr>
            <a:r>
              <a:rPr dirty="0" err="1"/>
              <a:t>Необходим</a:t>
            </a:r>
            <a:r>
              <a:rPr dirty="0"/>
              <a:t> </a:t>
            </a:r>
            <a:r>
              <a:rPr dirty="0" err="1"/>
              <a:t>доступный</a:t>
            </a:r>
            <a:r>
              <a:rPr dirty="0"/>
              <a:t> и </a:t>
            </a:r>
            <a:r>
              <a:rPr dirty="0" err="1"/>
              <a:t>умный</a:t>
            </a:r>
            <a:r>
              <a:rPr dirty="0"/>
              <a:t> </a:t>
            </a:r>
            <a:r>
              <a:rPr dirty="0" err="1"/>
              <a:t>помощник</a:t>
            </a:r>
            <a:r>
              <a:rPr dirty="0"/>
              <a:t>, </a:t>
            </a:r>
            <a:r>
              <a:rPr dirty="0" err="1"/>
              <a:t>работающий</a:t>
            </a:r>
            <a:r>
              <a:rPr dirty="0"/>
              <a:t> в </a:t>
            </a:r>
            <a:r>
              <a:rPr dirty="0" err="1"/>
              <a:t>реальном</a:t>
            </a:r>
            <a:r>
              <a:rPr dirty="0"/>
              <a:t> </a:t>
            </a:r>
            <a:r>
              <a:rPr dirty="0" err="1"/>
              <a:t>времени</a:t>
            </a:r>
            <a:r>
              <a:rPr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6FD5C-DB65-C073-90EB-82C1E7C143BD}"/>
              </a:ext>
            </a:extLst>
          </p:cNvPr>
          <p:cNvSpPr txBox="1"/>
          <p:nvPr/>
        </p:nvSpPr>
        <p:spPr>
          <a:xfrm>
            <a:off x="685799" y="6047115"/>
            <a:ext cx="8129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* - </a:t>
            </a:r>
            <a:r>
              <a:rPr lang="ru-RU" sz="1400" dirty="0">
                <a:hlinkClick r:id="rId2"/>
              </a:rPr>
              <a:t>https://rg.ru/2024/11/13/anna-kuznecova-nazvala-chislo-nezriachih-grazhdan-prozhivaiushchih-v-rossii.html</a:t>
            </a:r>
            <a:endParaRPr lang="ru-RU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Стратегия</a:t>
            </a:r>
            <a:r>
              <a:rPr dirty="0"/>
              <a:t> </a:t>
            </a:r>
            <a:r>
              <a:rPr dirty="0" err="1"/>
              <a:t>внедрения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03714"/>
          </a:xfrm>
        </p:spPr>
        <p:txBody>
          <a:bodyPr/>
          <a:lstStyle/>
          <a:p>
            <a:pPr marL="0" indent="0">
              <a:buNone/>
              <a:defRPr sz="2400">
                <a:solidFill>
                  <a:srgbClr val="1E1E1E"/>
                </a:solidFill>
              </a:defRPr>
            </a:pPr>
            <a:r>
              <a:rPr dirty="0" err="1"/>
              <a:t>Партнёрство</a:t>
            </a:r>
            <a:r>
              <a:rPr dirty="0"/>
              <a:t> с НКО, </a:t>
            </a:r>
            <a:r>
              <a:rPr dirty="0" err="1"/>
              <a:t>такими</a:t>
            </a:r>
            <a:r>
              <a:rPr dirty="0"/>
              <a:t> </a:t>
            </a:r>
            <a:r>
              <a:rPr dirty="0" err="1"/>
              <a:t>как</a:t>
            </a:r>
            <a:r>
              <a:rPr dirty="0"/>
              <a:t>:</a:t>
            </a:r>
          </a:p>
          <a:p>
            <a:pPr marL="400050" lvl="1" indent="0">
              <a:buNone/>
              <a:defRPr sz="2400">
                <a:solidFill>
                  <a:srgbClr val="1E1E1E"/>
                </a:solidFill>
              </a:defRPr>
            </a:pPr>
            <a:r>
              <a:rPr dirty="0"/>
              <a:t>– ВОС (</a:t>
            </a:r>
            <a:r>
              <a:rPr dirty="0" err="1"/>
              <a:t>Всероссийское</a:t>
            </a:r>
            <a:r>
              <a:rPr dirty="0"/>
              <a:t> </a:t>
            </a:r>
            <a:r>
              <a:rPr dirty="0" err="1"/>
              <a:t>общество</a:t>
            </a:r>
            <a:r>
              <a:rPr dirty="0"/>
              <a:t> </a:t>
            </a:r>
            <a:r>
              <a:rPr dirty="0" err="1"/>
              <a:t>слепых</a:t>
            </a:r>
            <a:r>
              <a:rPr dirty="0"/>
              <a:t>),</a:t>
            </a:r>
          </a:p>
          <a:p>
            <a:pPr marL="400050" lvl="1" indent="0">
              <a:buNone/>
              <a:defRPr sz="2400">
                <a:solidFill>
                  <a:srgbClr val="1E1E1E"/>
                </a:solidFill>
              </a:defRPr>
            </a:pPr>
            <a:r>
              <a:rPr dirty="0"/>
              <a:t>– </a:t>
            </a:r>
            <a:r>
              <a:rPr dirty="0" err="1"/>
              <a:t>Фонд</a:t>
            </a:r>
            <a:r>
              <a:rPr dirty="0"/>
              <a:t> «</a:t>
            </a:r>
            <a:r>
              <a:rPr dirty="0" err="1"/>
              <a:t>Со-единение</a:t>
            </a:r>
            <a:r>
              <a:rPr dirty="0"/>
              <a:t>»,</a:t>
            </a:r>
          </a:p>
          <a:p>
            <a:pPr marL="400050" lvl="1" indent="0">
              <a:buNone/>
              <a:defRPr sz="2400">
                <a:solidFill>
                  <a:srgbClr val="1E1E1E"/>
                </a:solidFill>
              </a:defRPr>
            </a:pPr>
            <a:r>
              <a:rPr dirty="0"/>
              <a:t>– </a:t>
            </a:r>
            <a:r>
              <a:rPr dirty="0" err="1"/>
              <a:t>Школы</a:t>
            </a:r>
            <a:r>
              <a:rPr dirty="0"/>
              <a:t> и </a:t>
            </a:r>
            <a:r>
              <a:rPr dirty="0" err="1"/>
              <a:t>колледжи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незрячих</a:t>
            </a:r>
            <a:r>
              <a:rPr dirty="0"/>
              <a:t>.</a:t>
            </a:r>
          </a:p>
          <a:p>
            <a:pPr marL="0" indent="0">
              <a:buNone/>
              <a:defRPr sz="2400">
                <a:solidFill>
                  <a:srgbClr val="1E1E1E"/>
                </a:solidFill>
              </a:defRPr>
            </a:pPr>
            <a:r>
              <a:rPr dirty="0" err="1"/>
              <a:t>Обучение</a:t>
            </a:r>
            <a:r>
              <a:rPr dirty="0"/>
              <a:t>, </a:t>
            </a:r>
            <a:r>
              <a:rPr dirty="0" err="1"/>
              <a:t>поддержка</a:t>
            </a:r>
            <a:r>
              <a:rPr dirty="0"/>
              <a:t> и </a:t>
            </a:r>
            <a:r>
              <a:rPr dirty="0" err="1"/>
              <a:t>совместное</a:t>
            </a:r>
            <a:r>
              <a:rPr dirty="0"/>
              <a:t> </a:t>
            </a:r>
            <a:r>
              <a:rPr dirty="0" err="1"/>
              <a:t>продвижение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План развития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400">
                <a:solidFill>
                  <a:srgbClr val="1E1E1E"/>
                </a:solidFill>
              </a:defRPr>
            </a:pPr>
            <a:r>
              <a:rPr lang="ru-RU" dirty="0"/>
              <a:t>2026 — поиск площадки для запуска данной системы, регистрация в </a:t>
            </a:r>
            <a:r>
              <a:rPr lang="ru-RU" dirty="0" err="1"/>
              <a:t>росреестре</a:t>
            </a:r>
            <a:r>
              <a:rPr lang="ru-RU" dirty="0"/>
              <a:t> отечественного ПО, тестирование и запуск в Москве.</a:t>
            </a:r>
            <a:r>
              <a:rPr lang="en-US" dirty="0"/>
              <a:t> </a:t>
            </a:r>
            <a:r>
              <a:rPr lang="ru-RU" dirty="0"/>
              <a:t>Поддержка обработки запросов в потоковом </a:t>
            </a:r>
            <a:r>
              <a:rPr lang="en-US" dirty="0"/>
              <a:t>streaming </a:t>
            </a:r>
            <a:r>
              <a:rPr lang="ru-RU" dirty="0"/>
              <a:t>режиме, с целью минимизации времени на ожидание начала ответа. Делегировать обработку </a:t>
            </a:r>
            <a:r>
              <a:rPr lang="en-US" dirty="0"/>
              <a:t>Text To Speech</a:t>
            </a:r>
            <a:r>
              <a:rPr lang="ru-RU" dirty="0"/>
              <a:t> на мобильные устройства.</a:t>
            </a:r>
          </a:p>
          <a:p>
            <a:pPr>
              <a:defRPr sz="2400">
                <a:solidFill>
                  <a:srgbClr val="1E1E1E"/>
                </a:solidFill>
              </a:defRPr>
            </a:pPr>
            <a:r>
              <a:rPr dirty="0"/>
              <a:t>202</a:t>
            </a:r>
            <a:r>
              <a:rPr lang="ru-RU" dirty="0"/>
              <a:t>7</a:t>
            </a:r>
            <a:r>
              <a:rPr dirty="0"/>
              <a:t> — </a:t>
            </a:r>
            <a:r>
              <a:rPr dirty="0" err="1"/>
              <a:t>выход</a:t>
            </a:r>
            <a:r>
              <a:rPr dirty="0"/>
              <a:t> в </a:t>
            </a:r>
            <a:r>
              <a:rPr dirty="0" err="1"/>
              <a:t>регионы</a:t>
            </a:r>
            <a:r>
              <a:rPr dirty="0"/>
              <a:t> РФ, </a:t>
            </a:r>
            <a:r>
              <a:rPr lang="ru-RU" dirty="0"/>
              <a:t>интеграция с госуслугами и популяризация данного сервиса. Поддержка языков стран СНГ.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Заключение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  <a:defRPr sz="2400">
                <a:solidFill>
                  <a:srgbClr val="1E1E1E"/>
                </a:solidFill>
              </a:defRPr>
            </a:pPr>
            <a:r>
              <a:rPr dirty="0"/>
              <a:t>AI-</a:t>
            </a:r>
            <a:r>
              <a:rPr dirty="0" err="1"/>
              <a:t>гид</a:t>
            </a:r>
            <a:r>
              <a:rPr lang="ru-RU" dirty="0"/>
              <a:t> </a:t>
            </a:r>
            <a:r>
              <a:rPr dirty="0"/>
              <a:t>— </a:t>
            </a:r>
            <a:r>
              <a:rPr dirty="0" err="1"/>
              <a:t>это</a:t>
            </a:r>
            <a:r>
              <a:rPr dirty="0"/>
              <a:t>:</a:t>
            </a:r>
          </a:p>
          <a:p>
            <a:pPr marL="0" indent="0">
              <a:buNone/>
              <a:defRPr sz="2400">
                <a:solidFill>
                  <a:srgbClr val="1E1E1E"/>
                </a:solidFill>
              </a:defRPr>
            </a:pPr>
            <a:r>
              <a:rPr dirty="0"/>
              <a:t>✓ </a:t>
            </a:r>
            <a:r>
              <a:rPr dirty="0" err="1"/>
              <a:t>Уникальное</a:t>
            </a:r>
            <a:r>
              <a:rPr dirty="0"/>
              <a:t> </a:t>
            </a:r>
            <a:r>
              <a:rPr dirty="0" err="1"/>
              <a:t>сочетание</a:t>
            </a:r>
            <a:r>
              <a:rPr dirty="0"/>
              <a:t> ИИ и </a:t>
            </a:r>
            <a:r>
              <a:rPr dirty="0" err="1"/>
              <a:t>социальной</a:t>
            </a:r>
            <a:r>
              <a:rPr dirty="0"/>
              <a:t> </a:t>
            </a:r>
            <a:r>
              <a:rPr dirty="0" err="1"/>
              <a:t>миссии</a:t>
            </a:r>
            <a:r>
              <a:rPr dirty="0"/>
              <a:t>.</a:t>
            </a:r>
          </a:p>
          <a:p>
            <a:pPr marL="0" indent="0">
              <a:buNone/>
              <a:defRPr sz="2400">
                <a:solidFill>
                  <a:srgbClr val="1E1E1E"/>
                </a:solidFill>
              </a:defRPr>
            </a:pPr>
            <a:r>
              <a:rPr dirty="0"/>
              <a:t>✓ </a:t>
            </a:r>
            <a:r>
              <a:rPr dirty="0" err="1"/>
              <a:t>Готовый</a:t>
            </a:r>
            <a:r>
              <a:rPr dirty="0"/>
              <a:t> </a:t>
            </a:r>
            <a:r>
              <a:rPr dirty="0" err="1"/>
              <a:t>прототип</a:t>
            </a:r>
            <a:r>
              <a:rPr dirty="0"/>
              <a:t> и </a:t>
            </a:r>
            <a:r>
              <a:rPr dirty="0" err="1"/>
              <a:t>план</a:t>
            </a:r>
            <a:r>
              <a:rPr dirty="0"/>
              <a:t> </a:t>
            </a:r>
            <a:r>
              <a:rPr lang="ru-RU" dirty="0"/>
              <a:t>развития</a:t>
            </a:r>
            <a:r>
              <a:rPr dirty="0"/>
              <a:t>.</a:t>
            </a:r>
          </a:p>
          <a:p>
            <a:pPr marL="0" indent="0">
              <a:buNone/>
              <a:defRPr sz="2400">
                <a:solidFill>
                  <a:srgbClr val="1E1E1E"/>
                </a:solidFill>
              </a:defRPr>
            </a:pPr>
            <a:r>
              <a:rPr dirty="0"/>
              <a:t>✓ </a:t>
            </a:r>
            <a:r>
              <a:rPr dirty="0" err="1"/>
              <a:t>Потенциал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масштабного</a:t>
            </a:r>
            <a:r>
              <a:rPr dirty="0"/>
              <a:t> </a:t>
            </a:r>
            <a:r>
              <a:rPr dirty="0" err="1"/>
              <a:t>внедрения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НКО.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A87F255-0E1A-F01D-E4B5-5AEB55AE2135}"/>
              </a:ext>
            </a:extLst>
          </p:cNvPr>
          <p:cNvGrpSpPr/>
          <p:nvPr/>
        </p:nvGrpSpPr>
        <p:grpSpPr>
          <a:xfrm>
            <a:off x="1443753" y="3804400"/>
            <a:ext cx="3334873" cy="939308"/>
            <a:chOff x="2428384" y="2151321"/>
            <a:chExt cx="4809803" cy="135474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E5F3F02-821F-1B5E-B8BA-28100D0D5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1553" t="24688" b="28827"/>
            <a:stretch/>
          </p:blipFill>
          <p:spPr>
            <a:xfrm>
              <a:off x="3600528" y="2151321"/>
              <a:ext cx="3637659" cy="135474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B281540-EA41-C297-38C5-90C7E1C9F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8384" y="2613537"/>
              <a:ext cx="1249575" cy="477092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5A783A-952E-75CA-41EB-96E82787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853" y="1018337"/>
            <a:ext cx="2730947" cy="5480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Решение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119"/>
            <a:ext cx="5307980" cy="2194243"/>
          </a:xfrm>
        </p:spPr>
        <p:txBody>
          <a:bodyPr>
            <a:normAutofit fontScale="70000" lnSpcReduction="20000"/>
          </a:bodyPr>
          <a:lstStyle/>
          <a:p>
            <a:pPr>
              <a:defRPr sz="2400">
                <a:solidFill>
                  <a:srgbClr val="1E1E1E"/>
                </a:solidFill>
              </a:defRPr>
            </a:pPr>
            <a:r>
              <a:rPr dirty="0" err="1"/>
              <a:t>Готовый</a:t>
            </a:r>
            <a:r>
              <a:rPr dirty="0"/>
              <a:t> MVP</a:t>
            </a:r>
            <a:r>
              <a:rPr lang="ru-RU" dirty="0"/>
              <a:t>,</a:t>
            </a:r>
            <a:r>
              <a:rPr dirty="0"/>
              <a:t> </a:t>
            </a:r>
            <a:r>
              <a:rPr dirty="0" err="1"/>
              <a:t>работа</a:t>
            </a:r>
            <a:r>
              <a:rPr lang="ru-RU" dirty="0" err="1"/>
              <a:t>ющий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Android</a:t>
            </a:r>
            <a:r>
              <a:rPr lang="en-US" dirty="0"/>
              <a:t>;</a:t>
            </a:r>
            <a:endParaRPr dirty="0"/>
          </a:p>
          <a:p>
            <a:pPr>
              <a:defRPr sz="2400">
                <a:solidFill>
                  <a:srgbClr val="1E1E1E"/>
                </a:solidFill>
              </a:defRPr>
            </a:pPr>
            <a:r>
              <a:rPr dirty="0" err="1"/>
              <a:t>Скорость</a:t>
            </a:r>
            <a:r>
              <a:rPr dirty="0"/>
              <a:t> </a:t>
            </a:r>
            <a:r>
              <a:rPr dirty="0" err="1"/>
              <a:t>обработки</a:t>
            </a:r>
            <a:r>
              <a:rPr dirty="0"/>
              <a:t>: </a:t>
            </a:r>
            <a:r>
              <a:rPr lang="ru-RU" dirty="0"/>
              <a:t>в среднем </a:t>
            </a:r>
            <a:r>
              <a:rPr lang="en-US" dirty="0"/>
              <a:t>15</a:t>
            </a:r>
            <a:r>
              <a:rPr dirty="0"/>
              <a:t> </a:t>
            </a:r>
            <a:r>
              <a:rPr lang="ru-RU" dirty="0"/>
              <a:t>секунд на запрос</a:t>
            </a:r>
            <a:r>
              <a:rPr lang="en-US" dirty="0"/>
              <a:t> </a:t>
            </a:r>
            <a:r>
              <a:rPr lang="ru-RU" dirty="0"/>
              <a:t>на 1 видеокарте </a:t>
            </a:r>
            <a:r>
              <a:rPr lang="en-US" dirty="0"/>
              <a:t>Nvidia </a:t>
            </a:r>
            <a:r>
              <a:rPr lang="en-US" dirty="0" err="1"/>
              <a:t>Geforce</a:t>
            </a:r>
            <a:r>
              <a:rPr lang="en-US" dirty="0"/>
              <a:t> RTX 2070 (8Gb VRAM);</a:t>
            </a:r>
            <a:endParaRPr lang="ru-RU" dirty="0"/>
          </a:p>
          <a:p>
            <a:pPr>
              <a:defRPr sz="2400">
                <a:solidFill>
                  <a:srgbClr val="1E1E1E"/>
                </a:solidFill>
              </a:defRPr>
            </a:pPr>
            <a:r>
              <a:rPr lang="ru-RU" dirty="0"/>
              <a:t>Поддержка вертикального и горизонтального масштабирования</a:t>
            </a:r>
            <a:r>
              <a:rPr lang="en-US" dirty="0"/>
              <a:t>;</a:t>
            </a:r>
          </a:p>
          <a:p>
            <a:pPr>
              <a:defRPr sz="2400">
                <a:solidFill>
                  <a:srgbClr val="1E1E1E"/>
                </a:solidFill>
              </a:defRPr>
            </a:pPr>
            <a:r>
              <a:rPr lang="ru-RU" dirty="0"/>
              <a:t>Возможность запуска как в </a:t>
            </a:r>
            <a:r>
              <a:rPr lang="ru-RU" dirty="0" err="1"/>
              <a:t>контейнеризируемой</a:t>
            </a:r>
            <a:r>
              <a:rPr lang="ru-RU" dirty="0"/>
              <a:t> </a:t>
            </a:r>
            <a:r>
              <a:rPr lang="en-US" dirty="0"/>
              <a:t>Kubernetes </a:t>
            </a:r>
            <a:r>
              <a:rPr lang="ru-RU" dirty="0"/>
              <a:t>среде, так и без</a:t>
            </a:r>
            <a:r>
              <a:rPr lang="en-US" dirty="0"/>
              <a:t>;</a:t>
            </a:r>
          </a:p>
          <a:p>
            <a:pPr>
              <a:defRPr sz="2400">
                <a:solidFill>
                  <a:srgbClr val="1E1E1E"/>
                </a:solidFill>
              </a:defRPr>
            </a:pPr>
            <a:r>
              <a:rPr lang="ru-RU" dirty="0"/>
              <a:t>Работает на </a:t>
            </a:r>
            <a:r>
              <a:rPr lang="en-US" dirty="0" err="1"/>
              <a:t>OpenSource</a:t>
            </a:r>
            <a:r>
              <a:rPr lang="en-US" dirty="0"/>
              <a:t> </a:t>
            </a:r>
            <a:r>
              <a:rPr lang="ru-RU" dirty="0"/>
              <a:t>продуктах</a:t>
            </a:r>
            <a:r>
              <a:rPr lang="en-US" dirty="0"/>
              <a:t>;</a:t>
            </a:r>
          </a:p>
          <a:p>
            <a:pPr marL="0" indent="0">
              <a:buNone/>
              <a:defRPr sz="2400">
                <a:solidFill>
                  <a:srgbClr val="1E1E1E"/>
                </a:solidFill>
              </a:defRPr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570AFA-C622-558B-AD30-6F83C612E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366" y="1187472"/>
            <a:ext cx="2374317" cy="5090663"/>
          </a:xfrm>
          <a:prstGeom prst="rect">
            <a:avLst/>
          </a:prstGeom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CE1EC611-A885-FE13-107F-6660BD2C579A}"/>
              </a:ext>
            </a:extLst>
          </p:cNvPr>
          <p:cNvSpPr/>
          <p:nvPr/>
        </p:nvSpPr>
        <p:spPr>
          <a:xfrm>
            <a:off x="3040441" y="4789746"/>
            <a:ext cx="3457615" cy="1938992"/>
          </a:xfrm>
          <a:prstGeom prst="wedgeEllipseCallout">
            <a:avLst>
              <a:gd name="adj1" fmla="val 53211"/>
              <a:gd name="adj2" fmla="val -656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16E17-2D7E-C3DD-3D3D-A23D84A057ED}"/>
              </a:ext>
            </a:extLst>
          </p:cNvPr>
          <p:cNvSpPr txBox="1"/>
          <p:nvPr/>
        </p:nvSpPr>
        <p:spPr>
          <a:xfrm>
            <a:off x="2912939" y="4789746"/>
            <a:ext cx="3585117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400" b="1" dirty="0"/>
              <a:t>“</a:t>
            </a:r>
          </a:p>
          <a:p>
            <a:pPr algn="just"/>
            <a:r>
              <a:rPr lang="ru-RU" sz="1000" dirty="0"/>
              <a:t>На фотографии изображен городской перекресток. На переднем плане – желто-белая полоса пешеходного перехода, на асфальте которой есть следы от проезжающих машин. За переходом видна широкая улица с несколькими машинами, движущимися в разных направлениях. На заднем плане возвышаются многоэтажные здания, характерные для города. Также можно заметить знак дорожного движения и деревья в небольшом парке. В целом, на снимке чувствуется обыденная городская картина.</a:t>
            </a:r>
            <a:endParaRPr lang="en-US" sz="1000" dirty="0"/>
          </a:p>
          <a:p>
            <a:pPr algn="just"/>
            <a:r>
              <a:rPr lang="en-US" sz="1000" dirty="0"/>
              <a:t>		</a:t>
            </a:r>
            <a:r>
              <a:rPr lang="ru-RU" sz="1000" dirty="0"/>
              <a:t>					</a:t>
            </a:r>
            <a:r>
              <a:rPr lang="en-US" sz="1600" b="1" dirty="0"/>
              <a:t>”</a:t>
            </a:r>
            <a:endParaRPr lang="ru-RU" sz="1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это</a:t>
            </a:r>
            <a:r>
              <a:rPr dirty="0"/>
              <a:t> </a:t>
            </a:r>
            <a:r>
              <a:rPr dirty="0" err="1"/>
              <a:t>работает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717" y="2935252"/>
            <a:ext cx="1946869" cy="530051"/>
          </a:xfrm>
        </p:spPr>
        <p:txBody>
          <a:bodyPr>
            <a:noAutofit/>
          </a:bodyPr>
          <a:lstStyle/>
          <a:p>
            <a:pPr marL="0" indent="0" algn="ctr">
              <a:buNone/>
              <a:defRPr sz="2400">
                <a:solidFill>
                  <a:srgbClr val="1E1E1E"/>
                </a:solidFill>
              </a:defRPr>
            </a:pPr>
            <a:r>
              <a:rPr lang="ru-RU" sz="1200" b="1" u="sng" dirty="0"/>
              <a:t>Шаг 1</a:t>
            </a:r>
            <a:r>
              <a:rPr lang="ru-RU" sz="1200" dirty="0"/>
              <a:t>. Камера смартфона делает снимок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CA1F-08AB-4673-91F5-DB9B863C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0" y="1355655"/>
            <a:ext cx="1200777" cy="120077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95A9CB-24C2-4CB5-9487-C9F951E8C3B3}"/>
              </a:ext>
            </a:extLst>
          </p:cNvPr>
          <p:cNvSpPr/>
          <p:nvPr/>
        </p:nvSpPr>
        <p:spPr>
          <a:xfrm>
            <a:off x="3850959" y="2872049"/>
            <a:ext cx="2527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1E1E1E"/>
                </a:solidFill>
              </a:defRPr>
            </a:pPr>
            <a:r>
              <a:rPr lang="ru-RU" sz="1200" b="1" u="sng" dirty="0"/>
              <a:t>Шаг 2</a:t>
            </a:r>
            <a:r>
              <a:rPr lang="ru-RU" sz="1200" dirty="0"/>
              <a:t>. На устройстве происходит фильтрация* и обезличивание* чувствительных данных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11BFED-430B-4564-A584-E0CC136BA325}"/>
              </a:ext>
            </a:extLst>
          </p:cNvPr>
          <p:cNvSpPr/>
          <p:nvPr/>
        </p:nvSpPr>
        <p:spPr>
          <a:xfrm>
            <a:off x="4596120" y="6028213"/>
            <a:ext cx="2841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1E1E1E"/>
                </a:solidFill>
              </a:defRPr>
            </a:pPr>
            <a:r>
              <a:rPr lang="ru-RU" sz="1200" b="1" u="sng" dirty="0"/>
              <a:t>Шаг 3</a:t>
            </a:r>
            <a:r>
              <a:rPr lang="ru-RU" sz="1200" dirty="0"/>
              <a:t>. Композиция моделей описывает сцену речью (что видно вокруг)</a:t>
            </a:r>
          </a:p>
        </p:txBody>
      </p:sp>
      <p:pic>
        <p:nvPicPr>
          <p:cNvPr id="1030" name="Picture 6" descr="CAMMHD 1920P Full HD Body Camera Wearable Bodycam, Battery 3000mAh Last for  10 Hours, Body Cam Video Recorder Suitable for Home Office Police Walking  Dog (64GB) : Amazon.com.au: Electronics">
            <a:extLst>
              <a:ext uri="{FF2B5EF4-FFF2-40B4-BE49-F238E27FC236}">
                <a16:creationId xmlns:a16="http://schemas.microsoft.com/office/drawing/2014/main" id="{C177836F-D458-4334-8E4F-8BC149705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4" b="9861"/>
          <a:stretch/>
        </p:blipFill>
        <p:spPr bwMode="auto">
          <a:xfrm>
            <a:off x="1544933" y="1303080"/>
            <a:ext cx="1014124" cy="14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r Face in Photos Online">
            <a:extLst>
              <a:ext uri="{FF2B5EF4-FFF2-40B4-BE49-F238E27FC236}">
                <a16:creationId xmlns:a16="http://schemas.microsoft.com/office/drawing/2014/main" id="{6B42DAE6-B65F-49CE-A2D1-8F56E0EB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88" y="1489940"/>
            <a:ext cx="1411796" cy="8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A24DC3F4-205A-41E0-9EF4-919742AC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49" y="1489940"/>
            <a:ext cx="1285332" cy="96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8869EA02-AB34-4EFC-BCD4-DB3656265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19" y="1152953"/>
            <a:ext cx="956692" cy="7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7D7C2843-A406-40D7-B670-30D77D6B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316" y="1921519"/>
            <a:ext cx="1246497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A8374D7-00D2-45A1-A553-DF87F78D53C3}"/>
              </a:ext>
            </a:extLst>
          </p:cNvPr>
          <p:cNvCxnSpPr>
            <a:cxnSpLocks/>
            <a:stCxn id="1034" idx="0"/>
          </p:cNvCxnSpPr>
          <p:nvPr/>
        </p:nvCxnSpPr>
        <p:spPr>
          <a:xfrm>
            <a:off x="5374115" y="1489940"/>
            <a:ext cx="826448" cy="9639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8702B6B-7C87-440B-8167-32FDA66C2C1E}"/>
              </a:ext>
            </a:extLst>
          </p:cNvPr>
          <p:cNvSpPr/>
          <p:nvPr/>
        </p:nvSpPr>
        <p:spPr>
          <a:xfrm>
            <a:off x="4341108" y="4270664"/>
            <a:ext cx="3217773" cy="14343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5FF1AA0-2274-4052-8140-FBCEA8EA4E28}"/>
              </a:ext>
            </a:extLst>
          </p:cNvPr>
          <p:cNvCxnSpPr>
            <a:cxnSpLocks/>
            <a:endCxn id="1034" idx="2"/>
          </p:cNvCxnSpPr>
          <p:nvPr/>
        </p:nvCxnSpPr>
        <p:spPr>
          <a:xfrm flipH="1">
            <a:off x="5374115" y="1511712"/>
            <a:ext cx="826448" cy="9422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D7641A0-4B4B-4F97-BCD5-13D263E2238C}"/>
              </a:ext>
            </a:extLst>
          </p:cNvPr>
          <p:cNvCxnSpPr/>
          <p:nvPr/>
        </p:nvCxnSpPr>
        <p:spPr>
          <a:xfrm>
            <a:off x="2692958" y="1982825"/>
            <a:ext cx="422031" cy="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Picture background">
            <a:extLst>
              <a:ext uri="{FF2B5EF4-FFF2-40B4-BE49-F238E27FC236}">
                <a16:creationId xmlns:a16="http://schemas.microsoft.com/office/drawing/2014/main" id="{5F0F0109-28BD-48F2-87A3-6AB12C3F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43" y="5047758"/>
            <a:ext cx="1301889" cy="11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3F854A78-C9B7-4A32-9F42-5117C8ED3AAF}"/>
              </a:ext>
            </a:extLst>
          </p:cNvPr>
          <p:cNvSpPr/>
          <p:nvPr/>
        </p:nvSpPr>
        <p:spPr>
          <a:xfrm>
            <a:off x="7221682" y="1922318"/>
            <a:ext cx="1235868" cy="2909455"/>
          </a:xfrm>
          <a:custGeom>
            <a:avLst/>
            <a:gdLst>
              <a:gd name="connsiteX0" fmla="*/ 0 w 1235868"/>
              <a:gd name="connsiteY0" fmla="*/ 0 h 2909455"/>
              <a:gd name="connsiteX1" fmla="*/ 1122218 w 1235868"/>
              <a:gd name="connsiteY1" fmla="*/ 997527 h 2909455"/>
              <a:gd name="connsiteX2" fmla="*/ 1101436 w 1235868"/>
              <a:gd name="connsiteY2" fmla="*/ 2566555 h 2909455"/>
              <a:gd name="connsiteX3" fmla="*/ 270163 w 1235868"/>
              <a:gd name="connsiteY3" fmla="*/ 2909455 h 290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868" h="2909455">
                <a:moveTo>
                  <a:pt x="0" y="0"/>
                </a:moveTo>
                <a:cubicBezTo>
                  <a:pt x="469322" y="284884"/>
                  <a:pt x="938645" y="569768"/>
                  <a:pt x="1122218" y="997527"/>
                </a:cubicBezTo>
                <a:cubicBezTo>
                  <a:pt x="1305791" y="1425286"/>
                  <a:pt x="1243445" y="2247900"/>
                  <a:pt x="1101436" y="2566555"/>
                </a:cubicBezTo>
                <a:cubicBezTo>
                  <a:pt x="959427" y="2885210"/>
                  <a:pt x="716972" y="2840182"/>
                  <a:pt x="270163" y="2909455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C7A2E10-2387-4159-A323-6B38CE927947}"/>
              </a:ext>
            </a:extLst>
          </p:cNvPr>
          <p:cNvSpPr/>
          <p:nvPr/>
        </p:nvSpPr>
        <p:spPr>
          <a:xfrm>
            <a:off x="6200563" y="4486649"/>
            <a:ext cx="1188548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Описание сцены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30086071-29E0-40E9-9406-095FEB49E775}"/>
              </a:ext>
            </a:extLst>
          </p:cNvPr>
          <p:cNvSpPr/>
          <p:nvPr/>
        </p:nvSpPr>
        <p:spPr>
          <a:xfrm>
            <a:off x="4506845" y="4483056"/>
            <a:ext cx="1029131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Текст в речь</a:t>
            </a: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D76F781C-C0FD-4DC6-A331-AC7BB8F387AB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5527964" y="4809815"/>
            <a:ext cx="672599" cy="21958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E9449CE-C994-4D5D-92B8-DA58A2F61379}"/>
              </a:ext>
            </a:extLst>
          </p:cNvPr>
          <p:cNvSpPr/>
          <p:nvPr/>
        </p:nvSpPr>
        <p:spPr>
          <a:xfrm>
            <a:off x="5332061" y="5336367"/>
            <a:ext cx="12358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1E1E1E"/>
                </a:solidFill>
              </a:defRPr>
            </a:pPr>
            <a:r>
              <a:rPr lang="ru-RU" sz="1400" dirty="0"/>
              <a:t>Сервер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3D5C153-DE93-29C7-FF1F-A8445601C5B8}"/>
              </a:ext>
            </a:extLst>
          </p:cNvPr>
          <p:cNvCxnSpPr>
            <a:cxnSpLocks/>
          </p:cNvCxnSpPr>
          <p:nvPr/>
        </p:nvCxnSpPr>
        <p:spPr>
          <a:xfrm flipH="1">
            <a:off x="3824455" y="4797694"/>
            <a:ext cx="672599" cy="21958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97FBCC-950B-667C-88EC-EC6D5891D216}"/>
              </a:ext>
            </a:extLst>
          </p:cNvPr>
          <p:cNvSpPr txBox="1"/>
          <p:nvPr/>
        </p:nvSpPr>
        <p:spPr>
          <a:xfrm>
            <a:off x="406015" y="3844123"/>
            <a:ext cx="333557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“</a:t>
            </a:r>
            <a:r>
              <a:rPr lang="en-US" sz="1100" dirty="0"/>
              <a:t> </a:t>
            </a:r>
            <a:endParaRPr lang="ru-RU" sz="1100" dirty="0"/>
          </a:p>
          <a:p>
            <a:pPr algn="just"/>
            <a:r>
              <a:rPr lang="ru-RU" sz="1100" dirty="0"/>
              <a:t>На изображении запечатлен полицейский мотоцикл, который движется по улице. Мотоцикл ярко-синего цвета с белыми молниями на боках. Позади него, немного отставая, следует другой полицейский мотоцикл, также синего цвета. На заднем плане виднеется городская улица, возможно, центр города, с другими автомобилями и зданиями. На улице есть тротуар. Всё выглядит динамично и живописно, как будто фото сделано во время полицейского патруля.</a:t>
            </a:r>
            <a:r>
              <a:rPr lang="en-US" sz="1100" dirty="0"/>
              <a:t> 	</a:t>
            </a:r>
            <a:endParaRPr lang="ru-RU" sz="1100" dirty="0"/>
          </a:p>
          <a:p>
            <a:pPr algn="just"/>
            <a:r>
              <a:rPr lang="ru-RU" sz="1100" dirty="0"/>
              <a:t>					</a:t>
            </a:r>
            <a:r>
              <a:rPr lang="en-US" sz="1100" dirty="0"/>
              <a:t>	    </a:t>
            </a:r>
            <a:r>
              <a:rPr lang="en-US" sz="2000" b="1" dirty="0"/>
              <a:t>“</a:t>
            </a:r>
            <a:endParaRPr lang="ru-RU" sz="11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C5F213-4030-D356-C120-429B5E3093F2}"/>
              </a:ext>
            </a:extLst>
          </p:cNvPr>
          <p:cNvSpPr txBox="1">
            <a:spLocks/>
          </p:cNvSpPr>
          <p:nvPr/>
        </p:nvSpPr>
        <p:spPr>
          <a:xfrm>
            <a:off x="683177" y="6053311"/>
            <a:ext cx="2734681" cy="53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 sz="2400">
                <a:solidFill>
                  <a:srgbClr val="1E1E1E"/>
                </a:solidFill>
              </a:defRPr>
            </a:pPr>
            <a:r>
              <a:rPr lang="ru-RU" sz="1200" b="1" u="sng" dirty="0">
                <a:solidFill>
                  <a:srgbClr val="1E1E1E"/>
                </a:solidFill>
              </a:rPr>
              <a:t>Шаг 4</a:t>
            </a:r>
            <a:r>
              <a:rPr lang="ru-RU" sz="1200" dirty="0">
                <a:solidFill>
                  <a:srgbClr val="1E1E1E"/>
                </a:solidFill>
              </a:rPr>
              <a:t>. Пользователь слышит, что его окружает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FDFDD-F5B7-1D99-4404-C608FFC19FBC}"/>
              </a:ext>
            </a:extLst>
          </p:cNvPr>
          <p:cNvSpPr txBox="1"/>
          <p:nvPr/>
        </p:nvSpPr>
        <p:spPr>
          <a:xfrm>
            <a:off x="371790" y="6583362"/>
            <a:ext cx="2016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/>
              <a:t>* - не реализовано, в стадии разработки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Существующая структура системы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21F3BF6-B7EE-5E7D-B6C3-0D2BD8BFC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84" y="1417638"/>
            <a:ext cx="6546631" cy="49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1D947E-4ADA-B414-812A-B7297D72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97" b="8403"/>
          <a:stretch/>
        </p:blipFill>
        <p:spPr>
          <a:xfrm>
            <a:off x="427709" y="3328184"/>
            <a:ext cx="5888425" cy="3001437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A8A596A-E9C3-1D14-F28F-16D07AEE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1139220"/>
            <a:ext cx="27717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957D76-98E5-C44B-5570-AA8547AA3185}"/>
              </a:ext>
            </a:extLst>
          </p:cNvPr>
          <p:cNvSpPr/>
          <p:nvPr/>
        </p:nvSpPr>
        <p:spPr>
          <a:xfrm>
            <a:off x="7103328" y="1598628"/>
            <a:ext cx="1826360" cy="1204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099AFE-55C2-69B6-4C8B-1316ED919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915"/>
          <a:stretch/>
        </p:blipFill>
        <p:spPr>
          <a:xfrm>
            <a:off x="833407" y="481076"/>
            <a:ext cx="4878367" cy="2405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70B31-44C2-AB69-27D7-0AB3E7C46BFB}"/>
              </a:ext>
            </a:extLst>
          </p:cNvPr>
          <p:cNvSpPr txBox="1"/>
          <p:nvPr/>
        </p:nvSpPr>
        <p:spPr>
          <a:xfrm>
            <a:off x="833407" y="6329621"/>
            <a:ext cx="49708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50" dirty="0"/>
              <a:t>Рисунок 2. Модель двустороннего потока внимания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99624-5EBC-6C2A-36E7-C6E98A2161DC}"/>
              </a:ext>
            </a:extLst>
          </p:cNvPr>
          <p:cNvSpPr txBox="1"/>
          <p:nvPr/>
        </p:nvSpPr>
        <p:spPr>
          <a:xfrm>
            <a:off x="1032808" y="294731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50" dirty="0"/>
              <a:t>Рисунок 1. Обобщённое представление </a:t>
            </a:r>
            <a:r>
              <a:rPr lang="en-US" sz="1050" dirty="0"/>
              <a:t>Gemma </a:t>
            </a:r>
            <a:r>
              <a:rPr lang="ru-RU" sz="1050" dirty="0"/>
              <a:t>и визуального кодировщика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3627F-B082-EDBD-96E6-BCF3D5E50E02}"/>
              </a:ext>
            </a:extLst>
          </p:cNvPr>
          <p:cNvSpPr txBox="1"/>
          <p:nvPr/>
        </p:nvSpPr>
        <p:spPr>
          <a:xfrm>
            <a:off x="427709" y="6596390"/>
            <a:ext cx="74510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/>
              <a:t>* - в будущем целевом варианте рассматривается возможность использования более серьёзной модели семейства </a:t>
            </a:r>
            <a:r>
              <a:rPr lang="en-US" sz="1050" dirty="0"/>
              <a:t>video2text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102624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3A8A596A-E9C3-1D14-F28F-16D07AEE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1139220"/>
            <a:ext cx="27717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957D76-98E5-C44B-5570-AA8547AA3185}"/>
              </a:ext>
            </a:extLst>
          </p:cNvPr>
          <p:cNvSpPr/>
          <p:nvPr/>
        </p:nvSpPr>
        <p:spPr>
          <a:xfrm>
            <a:off x="7103328" y="3429000"/>
            <a:ext cx="1826360" cy="140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42D47CA-065D-5F66-4EBF-CEA3D7885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51"/>
          <a:stretch/>
        </p:blipFill>
        <p:spPr bwMode="auto">
          <a:xfrm>
            <a:off x="145090" y="1251635"/>
            <a:ext cx="6275719" cy="305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72B29-B9F9-6E13-ED62-18333342EE6E}"/>
              </a:ext>
            </a:extLst>
          </p:cNvPr>
          <p:cNvSpPr txBox="1"/>
          <p:nvPr/>
        </p:nvSpPr>
        <p:spPr>
          <a:xfrm>
            <a:off x="367340" y="4589666"/>
            <a:ext cx="61604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Рисунок 3. Схема модели </a:t>
            </a:r>
            <a:r>
              <a:rPr lang="en-US" sz="1200" dirty="0"/>
              <a:t>VITS (Conditional Variational Autoencoder with Adversarial Learning for End-to-End Text-to-Speech)</a:t>
            </a:r>
            <a:r>
              <a:rPr lang="ru-RU" sz="1200" dirty="0"/>
              <a:t>, изображающая (а) процедуру обучения и (б) процедуру логического вывода. Предлагаемую модель можно рассматривать как условный VAE; апостериорный кодер, декодер и условный априорный (зеленые блоки: нормализующий поток, слой линейной проекции и текстовый кодер) с предсказателем стохастической длительности на основе потока.</a:t>
            </a:r>
          </a:p>
        </p:txBody>
      </p:sp>
    </p:spTree>
    <p:extLst>
      <p:ext uri="{BB962C8B-B14F-4D97-AF65-F5344CB8AC3E}">
        <p14:creationId xmlns:p14="http://schemas.microsoft.com/office/powerpoint/2010/main" val="271448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F4637-36FA-F942-FC18-B6B519A5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03972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E29E10-FC3C-2CB3-7B23-89153562BD1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Тесты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E1CAC-404D-20E9-5B3D-F6335E72C7C9}"/>
              </a:ext>
            </a:extLst>
          </p:cNvPr>
          <p:cNvSpPr txBox="1"/>
          <p:nvPr/>
        </p:nvSpPr>
        <p:spPr>
          <a:xfrm>
            <a:off x="3975436" y="1264941"/>
            <a:ext cx="4764487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 изображении видно полку в супермаркете.  На полке выложены фрукты и овощи в пластиковых контейнерах.  Слева -  шоколадные авокадо,  в контейнере рядом с ними - красные лук и оранжевые  морковки.  За контейнерами с овощами на заднем плане виднеется большая прозрачная пластиковая сумка, наполненная, скорее всего, чем-то,  возможно,  это продукты.  На каждой полке наклейки с ценами: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/>
                <a:ea typeface="+mn-ea"/>
                <a:cs typeface="+mn-cs"/>
              </a:rPr>
              <a:t> 43, 209, 179, 389, 109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				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96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ru-RU" dirty="0"/>
              <a:t>Тесты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DB725-4E30-6678-B6D6-3355B4A14DB2}"/>
              </a:ext>
            </a:extLst>
          </p:cNvPr>
          <p:cNvSpPr txBox="1"/>
          <p:nvPr/>
        </p:nvSpPr>
        <p:spPr>
          <a:xfrm>
            <a:off x="4220763" y="1264941"/>
            <a:ext cx="47644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“</a:t>
            </a:r>
          </a:p>
          <a:p>
            <a:r>
              <a:rPr lang="ru-RU" sz="1400" dirty="0"/>
              <a:t>На фотографии изображен городской перекресток. На переднем плане – желто-белая полоса пешеходного перехода, на асфальте которой есть следы от проезжающих машин. За переходом видна широкая улица с несколькими машинами, движущимися в разных направлениях. На заднем плане возвышаются многоэтажные здания, характерные для города. Также можно заметить знак дорожного движения и деревья в небольшом парке. В целом, на снимке чувствуется обыденная городская картина.</a:t>
            </a:r>
            <a:endParaRPr lang="en-US" sz="1400" dirty="0"/>
          </a:p>
          <a:p>
            <a:r>
              <a:rPr lang="en-US" sz="1400" dirty="0"/>
              <a:t>									</a:t>
            </a:r>
            <a:r>
              <a:rPr lang="en-US" sz="2800" b="1" dirty="0"/>
              <a:t>”</a:t>
            </a:r>
            <a:endParaRPr lang="ru-RU" sz="1400" b="1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05C2BFC-FF8C-5301-9494-380D3F4F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03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00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1955</Words>
  <Application>Microsoft Office PowerPoint</Application>
  <PresentationFormat>Экран (4:3)</PresentationFormat>
  <Paragraphs>133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Aptos</vt:lpstr>
      <vt:lpstr>Arial</vt:lpstr>
      <vt:lpstr>Calibri</vt:lpstr>
      <vt:lpstr>Times New Roman</vt:lpstr>
      <vt:lpstr>Office Theme</vt:lpstr>
      <vt:lpstr>“AI-гид” для людей с нарушениями зрения</vt:lpstr>
      <vt:lpstr>Проблема</vt:lpstr>
      <vt:lpstr>Решение</vt:lpstr>
      <vt:lpstr>Как это работает</vt:lpstr>
      <vt:lpstr>Существующая структура системы</vt:lpstr>
      <vt:lpstr>Презентация PowerPoint</vt:lpstr>
      <vt:lpstr>Презентация PowerPoint</vt:lpstr>
      <vt:lpstr>Презентация PowerPoint</vt:lpstr>
      <vt:lpstr>Тесты</vt:lpstr>
      <vt:lpstr>Презентация PowerPoint</vt:lpstr>
      <vt:lpstr>Презентация PowerPoint</vt:lpstr>
      <vt:lpstr>Тесты</vt:lpstr>
      <vt:lpstr>Тесты</vt:lpstr>
      <vt:lpstr>Тесты</vt:lpstr>
      <vt:lpstr>Тесты</vt:lpstr>
      <vt:lpstr>Производительность</vt:lpstr>
      <vt:lpstr>Сравнение затрат</vt:lpstr>
      <vt:lpstr>Юридическая безопасность</vt:lpstr>
      <vt:lpstr>Социальный эффект</vt:lpstr>
      <vt:lpstr>Стратегия внедрения</vt:lpstr>
      <vt:lpstr>План развития</vt:lpstr>
      <vt:lpstr>Заключение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AI-гид для незрячих</dc:title>
  <dc:subject/>
  <dc:creator>Oleg</dc:creator>
  <cp:keywords/>
  <dc:description>generated using python-pptx</dc:description>
  <cp:lastModifiedBy>Alex</cp:lastModifiedBy>
  <cp:revision>18</cp:revision>
  <dcterms:created xsi:type="dcterms:W3CDTF">2013-01-27T09:14:16Z</dcterms:created>
  <dcterms:modified xsi:type="dcterms:W3CDTF">2025-12-30T16:12:38Z</dcterms:modified>
  <cp:category/>
</cp:coreProperties>
</file>